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147470222" r:id="rId3"/>
    <p:sldId id="266" r:id="rId4"/>
    <p:sldId id="267" r:id="rId5"/>
    <p:sldId id="2147470149" r:id="rId6"/>
    <p:sldId id="309" r:id="rId7"/>
    <p:sldId id="2147470217" r:id="rId8"/>
    <p:sldId id="2147470216" r:id="rId9"/>
    <p:sldId id="2147470221" r:id="rId10"/>
    <p:sldId id="2147470219" r:id="rId11"/>
    <p:sldId id="214747022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6"/>
    <p:restoredTop sz="94510"/>
  </p:normalViewPr>
  <p:slideViewPr>
    <p:cSldViewPr snapToGrid="0">
      <p:cViewPr varScale="1">
        <p:scale>
          <a:sx n="110" d="100"/>
          <a:sy n="110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E2046-7C47-D59D-C865-A8F4DD107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27DF53-117D-FCD6-5316-C5D0370B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81BB7-5143-9234-39AA-FEB47DD8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3FE98-A4A5-1911-189E-903D1785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CFA93-4C2C-7003-85F9-1DA9226F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5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6B07E-F13B-3EAA-E79D-11AF47B2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E4BEE9-F5AC-9C3C-F309-3C2458A9B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CB59C2-FD6C-6AC3-415C-E956E545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123631-250D-D60B-C3EB-38BEE528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ECBF77-7668-C86E-9F2C-39F20862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6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115FD9-D299-EE32-B221-152FF2A3F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48059D-F1D6-822D-B03C-474721173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B246AD-8E7C-650C-787E-8E2BCB70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23C607-0B1A-944D-A50E-364931F1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4C25CC-3588-2E17-76AE-62804DC3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71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 txBox="1">
            <a:spLocks noGrp="1"/>
          </p:cNvSpPr>
          <p:nvPr>
            <p:ph type="title"/>
          </p:nvPr>
        </p:nvSpPr>
        <p:spPr>
          <a:xfrm>
            <a:off x="1193799" y="966787"/>
            <a:ext cx="9810752" cy="1338263"/>
          </a:xfrm>
          <a:prstGeom prst="rect">
            <a:avLst/>
          </a:prstGeom>
        </p:spPr>
        <p:txBody>
          <a:bodyPr lIns="27093" tIns="27093" rIns="27093" bIns="27093">
            <a:noAutofit/>
          </a:bodyPr>
          <a:lstStyle>
            <a:lvl1pPr defTabSz="323838">
              <a:defRPr sz="4922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193799" y="2409825"/>
            <a:ext cx="9810752" cy="3028951"/>
          </a:xfrm>
          <a:prstGeom prst="rect">
            <a:avLst/>
          </a:prstGeom>
        </p:spPr>
        <p:txBody>
          <a:bodyPr lIns="27093" tIns="27093" rIns="27093" bIns="27093">
            <a:noAutofit/>
          </a:bodyPr>
          <a:lstStyle>
            <a:lvl1pPr marL="530150" indent="-208693" defTabSz="323838">
              <a:spcBef>
                <a:spcPts val="2039"/>
              </a:spcBef>
              <a:buBlip>
                <a:blip r:embed="rId3"/>
              </a:buBlip>
              <a:defRPr sz="2391">
                <a:latin typeface="Chalkboard"/>
                <a:ea typeface="Chalkboard"/>
                <a:cs typeface="Chalkboard"/>
                <a:sym typeface="Chalkboard"/>
              </a:defRPr>
            </a:lvl1pPr>
            <a:lvl2pPr marL="914113" indent="-208693" defTabSz="323838">
              <a:spcBef>
                <a:spcPts val="2039"/>
              </a:spcBef>
              <a:buBlip>
                <a:blip r:embed="rId3"/>
              </a:buBlip>
              <a:defRPr sz="2391">
                <a:latin typeface="Chalkboard"/>
                <a:ea typeface="Chalkboard"/>
                <a:cs typeface="Chalkboard"/>
                <a:sym typeface="Chalkboard"/>
              </a:defRPr>
            </a:lvl2pPr>
            <a:lvl3pPr marL="1289147" indent="-208693" defTabSz="323838">
              <a:spcBef>
                <a:spcPts val="2039"/>
              </a:spcBef>
              <a:buBlip>
                <a:blip r:embed="rId3"/>
              </a:buBlip>
              <a:defRPr sz="2391">
                <a:latin typeface="Chalkboard"/>
                <a:ea typeface="Chalkboard"/>
                <a:cs typeface="Chalkboard"/>
                <a:sym typeface="Chalkboard"/>
              </a:defRPr>
            </a:lvl3pPr>
            <a:lvl4pPr marL="1690968" indent="-208693" defTabSz="323838">
              <a:spcBef>
                <a:spcPts val="2039"/>
              </a:spcBef>
              <a:buBlip>
                <a:blip r:embed="rId3"/>
              </a:buBlip>
              <a:defRPr sz="2391">
                <a:latin typeface="Chalkboard"/>
                <a:ea typeface="Chalkboard"/>
                <a:cs typeface="Chalkboard"/>
                <a:sym typeface="Chalkboard"/>
              </a:defRPr>
            </a:lvl4pPr>
            <a:lvl5pPr marL="2101719" indent="-208693" defTabSz="323838">
              <a:spcBef>
                <a:spcPts val="2039"/>
              </a:spcBef>
              <a:buBlip>
                <a:blip r:embed="rId3"/>
              </a:buBlip>
              <a:defRPr sz="2391"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77019" y="5762625"/>
            <a:ext cx="241840" cy="223730"/>
          </a:xfrm>
          <a:prstGeom prst="rect">
            <a:avLst/>
          </a:prstGeom>
        </p:spPr>
        <p:txBody>
          <a:bodyPr lIns="27093" tIns="27093" rIns="27093" bIns="27093"/>
          <a:lstStyle>
            <a:lvl1pPr defTabSz="323838">
              <a:defRPr sz="1125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7304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285525"/>
            <a:ext cx="10972800" cy="914400"/>
          </a:xfrm>
        </p:spPr>
        <p:txBody>
          <a:bodyPr/>
          <a:lstStyle>
            <a:lvl1pPr>
              <a:defRPr sz="22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462088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881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D5B89-51E3-6944-4B3F-6A8E8D3F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6C4E7-D828-3969-3506-E0B33C799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45FE49-BBA6-0D05-6217-00C4FF08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478CCD-9B22-05AA-DDE9-BF5D4CEC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303D3B-243C-D0F3-DC7B-C49CA195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74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A1CAC-CE89-ADBE-B971-A0B7C8DD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59099-EFEC-6C73-5745-C91B262B4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3FBD31-F842-55E6-6DCC-CB328E6E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DDAA6-7D73-62C1-1A3C-143C3F83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703FBF-A443-EC8C-EC65-7F935A07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6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58869-97F0-C96F-8BBD-2E855B5C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C6683A-1A93-50A5-EBBA-045731B8F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A3C1C3-26DB-3F13-837E-969FE8FA5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346E2C-D235-E5A8-4763-93FEF4AA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0E6AA4-D15F-4675-338C-8D28DFF1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AA54BF-CF90-ADB5-6E16-8FE1D02A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0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594EF-57BA-8641-E5C8-F5AF9BD4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6AB793-BDFA-4DC9-1384-BECF2F52A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1541AD-A984-536B-EFCA-2CE7CBA90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02F2F4-7B27-BF0C-47B0-45D2C424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CE251B-32A6-2920-F53A-EF0684B4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A68989-F88B-592F-278B-0886404D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B6924-5627-E958-A307-C76A00B1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8B7DB2-5D79-D852-F9F6-9B64DC6E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38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3CB4E-463E-1D1C-71A5-A45DFFFD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7CDFF4-9B18-5A00-0F21-0EF9787A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9ED559-0557-92A9-2294-AE825C10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AC6954-B26E-2A66-F6BB-0E5D9659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0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176246-E00C-58CF-C88F-16D44236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F586E3-4598-E741-E7C7-30D66825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5CBDE4-372F-7BCA-6B33-890B323A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25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8EE84-E433-12E6-CD2B-56F06C3E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1E9ABF-55E3-9223-7612-BC97CAFED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DA291A-E993-EAAA-4814-6961E79C3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88F9F4-58B3-8C5A-C44B-583A1E5A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1CFDFA-5FD0-C6C0-9866-41E38777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0DB5BB-65F7-6D51-2164-23099174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808C6-08CE-EB31-F2C3-CB9CDA06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215145-2DAD-B2D4-4847-457FF8AD2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D71AA5-7AFE-796C-2BBC-2CBBA3566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B23A48-AAC2-BA34-3554-2A6D4B3C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0670B2-8A6F-1556-7CD0-F7A54D52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BD9A81-67C2-3F64-6CC3-91417B26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44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EBC48C-D324-D95B-D99F-F05EF2B4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B69A0-D8FD-D00C-11C4-F4EFA1AAD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EE13E9-B68F-1AFF-EAF2-784FAF843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6DCB-17A0-F446-9395-559D647A7B37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FD968A-8820-51E6-77E6-259821AC3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467C2-697D-E3A6-910F-2DEFA7D9E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F065-9A2D-C242-812F-0FEA6930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35E51-08FE-C00A-F188-F5175FDC3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29990"/>
            <a:ext cx="12192000" cy="121786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Indications de LEEP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B847FD-D87C-7066-AD30-662D01076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218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Omar GASSAMA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Cheikh Anta DIOP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Gynécologique et Obstétricale, CHU Aristide LE DANTEC, Dakar, Sénégal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8A9719-ACC3-D155-75A7-FE58C12D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28" y="202436"/>
            <a:ext cx="2141319" cy="2255945"/>
          </a:xfrm>
          <a:prstGeom prst="rect">
            <a:avLst/>
          </a:prstGeom>
        </p:spPr>
      </p:pic>
      <p:pic>
        <p:nvPicPr>
          <p:cNvPr id="6" name="Picture 6" descr="age1image8424">
            <a:extLst>
              <a:ext uri="{FF2B5EF4-FFF2-40B4-BE49-F238E27FC236}">
                <a16:creationId xmlns:a16="http://schemas.microsoft.com/office/drawing/2014/main" id="{FD364FE2-D97A-28BE-479D-61094930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7" y="201774"/>
            <a:ext cx="2405361" cy="23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PVS - International Papillomavirus Society">
            <a:extLst>
              <a:ext uri="{FF2B5EF4-FFF2-40B4-BE49-F238E27FC236}">
                <a16:creationId xmlns:a16="http://schemas.microsoft.com/office/drawing/2014/main" id="{503BA427-C915-A4F7-F10D-D64E1BBC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58" y="153273"/>
            <a:ext cx="3980245" cy="23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822C49E-C95A-1AC8-18F1-7069BFFFC997}"/>
              </a:ext>
            </a:extLst>
          </p:cNvPr>
          <p:cNvSpPr txBox="1"/>
          <p:nvPr/>
        </p:nvSpPr>
        <p:spPr>
          <a:xfrm>
            <a:off x="109728" y="6431536"/>
            <a:ext cx="490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Dalal Jamm, Dakar, Sénégal le 22/05/2024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7DE1C2-F5F9-9710-6A37-1CF53C282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728" y="592007"/>
            <a:ext cx="2689860" cy="14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D245AA0-C1B0-AE0A-8C49-5663B34B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8F7B-0F65-0641-B01D-DF5A2CB3B960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47D856-3DDD-7CEC-A8CE-1D72AF3A8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88" y="3156976"/>
            <a:ext cx="3779212" cy="29834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C1E1AA-F9E7-C8B4-26D5-358E59728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13" y="3227190"/>
            <a:ext cx="3880818" cy="29132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BABC78-7809-D6CF-89BF-1A1EB0184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6977"/>
            <a:ext cx="3094892" cy="30914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2D2FB86-9488-4C26-0566-0076E9B56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68282" cy="29400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2B64693-04BA-C3F9-2000-BC3881F4BCA0}"/>
              </a:ext>
            </a:extLst>
          </p:cNvPr>
          <p:cNvSpPr txBox="1"/>
          <p:nvPr/>
        </p:nvSpPr>
        <p:spPr>
          <a:xfrm>
            <a:off x="2968283" y="150689"/>
            <a:ext cx="7568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Classification IA/Suspicion de cancer</a:t>
            </a:r>
          </a:p>
        </p:txBody>
      </p:sp>
    </p:spTree>
    <p:extLst>
      <p:ext uri="{BB962C8B-B14F-4D97-AF65-F5344CB8AC3E}">
        <p14:creationId xmlns:p14="http://schemas.microsoft.com/office/powerpoint/2010/main" val="337997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C5AFD-DB29-8A3E-6174-EB8346D4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1536192"/>
            <a:ext cx="11826240" cy="50352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Technique chirurgicale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Ambulatoire: salle de consultation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Aptitude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Rigueur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Apprentissage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Complications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ED39BFC-BCF8-F54C-DE45-C30BC419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6527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422FD5-617F-EA95-36AC-6D4941F8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" y="1343818"/>
            <a:ext cx="11268456" cy="483314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Exérèse d’une partie du col utérin sous forme de cône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Synonymes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Conisation à l’anse diathermique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Conisation au bistouri froid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Conisation au bistouri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electrique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BBB4FD2-9C8C-F801-9BBE-C052A1EF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Définition   </a:t>
            </a:r>
            <a:endParaRPr lang="fr-FR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onisation"/>
          <p:cNvSpPr txBox="1">
            <a:spLocks noGrp="1"/>
          </p:cNvSpPr>
          <p:nvPr>
            <p:ph type="title"/>
          </p:nvPr>
        </p:nvSpPr>
        <p:spPr>
          <a:xfrm>
            <a:off x="134112" y="48100"/>
            <a:ext cx="3901440" cy="1290639"/>
          </a:xfrm>
          <a:prstGeom prst="rect">
            <a:avLst/>
          </a:prstGeom>
        </p:spPr>
        <p:txBody>
          <a:bodyPr/>
          <a:lstStyle/>
          <a:p>
            <a:r>
              <a:rPr lang="fr-FR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LEEP</a:t>
            </a:r>
            <a:endParaRPr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3" name="c7_conebiopsy.png" descr="c7_conebiop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15" y="3780949"/>
            <a:ext cx="4358203" cy="3028951"/>
          </a:xfrm>
          <a:prstGeom prst="rect">
            <a:avLst/>
          </a:prstGeom>
          <a:ln w="88900">
            <a:miter lim="400000"/>
          </a:ln>
        </p:spPr>
      </p:pic>
      <p:pic>
        <p:nvPicPr>
          <p:cNvPr id="204" name="Cone_biopsy.png" descr="Cone_biops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955" y="18578"/>
            <a:ext cx="4279868" cy="3028951"/>
          </a:xfrm>
          <a:prstGeom prst="rect">
            <a:avLst/>
          </a:prstGeom>
          <a:ln w="88900">
            <a:miter lim="400000"/>
          </a:ln>
        </p:spPr>
      </p:pic>
      <p:pic>
        <p:nvPicPr>
          <p:cNvPr id="205" name="10320.png" descr="103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095" y="3439442"/>
            <a:ext cx="4581948" cy="335161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hic-leep-procedure.png" descr="hic-leep-proced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3050381"/>
            <a:ext cx="1948739" cy="1747838"/>
          </a:xfrm>
          <a:prstGeom prst="rect">
            <a:avLst/>
          </a:prstGeom>
          <a:ln w="88900">
            <a:miter lim="400000"/>
          </a:ln>
        </p:spPr>
      </p:pic>
      <p:pic>
        <p:nvPicPr>
          <p:cNvPr id="210" name="leep.png" descr="le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63" y="3764955"/>
            <a:ext cx="4858317" cy="3028951"/>
          </a:xfrm>
          <a:prstGeom prst="rect">
            <a:avLst/>
          </a:prstGeom>
          <a:ln w="88900">
            <a:miter lim="400000"/>
          </a:ln>
        </p:spPr>
      </p:pic>
      <p:pic>
        <p:nvPicPr>
          <p:cNvPr id="211" name="leepGraphic.png" descr="leepGraph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966" y="42415"/>
            <a:ext cx="4815996" cy="3654293"/>
          </a:xfrm>
          <a:prstGeom prst="rect">
            <a:avLst/>
          </a:prstGeom>
          <a:ln w="88900">
            <a:miter lim="400000"/>
          </a:ln>
        </p:spPr>
      </p:pic>
      <p:pic>
        <p:nvPicPr>
          <p:cNvPr id="212" name="fernand.png" descr="fern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31" y="1646804"/>
            <a:ext cx="3634684" cy="5147102"/>
          </a:xfrm>
          <a:prstGeom prst="rect">
            <a:avLst/>
          </a:prstGeom>
          <a:ln w="88900">
            <a:miter lim="400000"/>
          </a:ln>
        </p:spPr>
      </p:pic>
      <p:sp>
        <p:nvSpPr>
          <p:cNvPr id="4" name="Conisation">
            <a:extLst>
              <a:ext uri="{FF2B5EF4-FFF2-40B4-BE49-F238E27FC236}">
                <a16:creationId xmlns:a16="http://schemas.microsoft.com/office/drawing/2014/main" id="{A1E5E1B1-0EB1-7FAA-1272-7925B48869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112" y="48100"/>
            <a:ext cx="3901440" cy="1290639"/>
          </a:xfrm>
          <a:prstGeom prst="rect">
            <a:avLst/>
          </a:prstGeom>
        </p:spPr>
        <p:txBody>
          <a:bodyPr/>
          <a:lstStyle/>
          <a:p>
            <a:r>
              <a:rPr lang="fr-FR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LEEP</a:t>
            </a:r>
            <a:endParaRPr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7CF5C1-D9C2-8D09-73E0-E7CC62214DDE}"/>
              </a:ext>
            </a:extLst>
          </p:cNvPr>
          <p:cNvSpPr txBox="1"/>
          <p:nvPr/>
        </p:nvSpPr>
        <p:spPr>
          <a:xfrm>
            <a:off x="243068" y="914400"/>
            <a:ext cx="534332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r-FR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Voir et traiter »</a:t>
            </a: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Voir, diagnostiquer et traiter »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345254-7FFB-0832-733F-4F52A8AF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1" y="2714681"/>
            <a:ext cx="18700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Déploiement d'appareils d'ablation thermique pour élargir l'accès au  traitement du précancer du col de l'utérus : Expérien">
            <a:extLst>
              <a:ext uri="{FF2B5EF4-FFF2-40B4-BE49-F238E27FC236}">
                <a16:creationId xmlns:a16="http://schemas.microsoft.com/office/drawing/2014/main" id="{8B8CBC67-B0F6-5087-D14A-C61B3135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46" y="701731"/>
            <a:ext cx="254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poscopy Streamlined">
            <a:extLst>
              <a:ext uri="{FF2B5EF4-FFF2-40B4-BE49-F238E27FC236}">
                <a16:creationId xmlns:a16="http://schemas.microsoft.com/office/drawing/2014/main" id="{D25A53B3-5C46-C5A9-620A-409CACDB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19" y="2462112"/>
            <a:ext cx="1996027" cy="34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VA Pro Mobile Digital Colposcope | FutureMed Global Pty Ltd">
            <a:extLst>
              <a:ext uri="{FF2B5EF4-FFF2-40B4-BE49-F238E27FC236}">
                <a16:creationId xmlns:a16="http://schemas.microsoft.com/office/drawing/2014/main" id="{09B9028B-F5CC-91F4-B38F-4A11F068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432" y="3821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0E6EC1-203F-6315-CD20-3EA2491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8F7B-0F65-0641-B01D-DF5A2CB3B960}" type="slidenum">
              <a:rPr lang="fr-FR" smtClean="0"/>
              <a:t>5</a:t>
            </a:fld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59ED76C-A9D9-C8E8-A244-8770F6B9EF7B}"/>
              </a:ext>
            </a:extLst>
          </p:cNvPr>
          <p:cNvSpPr/>
          <p:nvPr/>
        </p:nvSpPr>
        <p:spPr>
          <a:xfrm>
            <a:off x="4723557" y="1906528"/>
            <a:ext cx="1979272" cy="14699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viral HPV 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78772D1C-C62B-BA8A-E404-88E6B09C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351"/>
            <a:ext cx="835152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fr-FR" sz="6000" b="1" dirty="0">
                <a:solidFill>
                  <a:srgbClr val="7B26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Indications   </a:t>
            </a:r>
            <a:br>
              <a:rPr lang="fr-F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8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92">
            <a:extLst>
              <a:ext uri="{FF2B5EF4-FFF2-40B4-BE49-F238E27FC236}">
                <a16:creationId xmlns:a16="http://schemas.microsoft.com/office/drawing/2014/main" id="{99C0CED8-08D4-8342-0881-035D1C5EF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04800"/>
            <a:ext cx="86423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ZoneTexte 120">
            <a:extLst>
              <a:ext uri="{FF2B5EF4-FFF2-40B4-BE49-F238E27FC236}">
                <a16:creationId xmlns:a16="http://schemas.microsoft.com/office/drawing/2014/main" id="{800A30C4-80A9-70AE-4158-A180AC0C5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5889"/>
            <a:ext cx="2857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u="sng" dirty="0">
                <a:latin typeface="Arial" panose="020B0604020202020204" pitchFamily="34" charset="0"/>
              </a:rPr>
              <a:t>PNP SENEGAL </a:t>
            </a:r>
          </a:p>
        </p:txBody>
      </p:sp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id="{D40A09F9-2D1E-B474-5448-8E426156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927" y="-109202"/>
            <a:ext cx="2253465" cy="27238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D9850B-B0A6-D801-CC14-65FDB618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8F7B-0F65-0641-B01D-DF5A2CB3B960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EEAFF6-5711-33FB-DDCB-7C15F62E0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73" y="2996418"/>
            <a:ext cx="3843524" cy="31440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735805-52D4-BC42-21E8-D28EE003E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8" y="2053882"/>
            <a:ext cx="3714661" cy="30386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513190-19F8-1859-6D21-000C19ED4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3" y="3331577"/>
            <a:ext cx="3920912" cy="32073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4024B6-B8B6-1C47-44F5-93D6A36E3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295" cy="33058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B741143-9D3E-4432-956C-5E51C244EDA6}"/>
              </a:ext>
            </a:extLst>
          </p:cNvPr>
          <p:cNvSpPr txBox="1"/>
          <p:nvPr/>
        </p:nvSpPr>
        <p:spPr>
          <a:xfrm>
            <a:off x="4041295" y="150689"/>
            <a:ext cx="631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Classification IA/Col normal</a:t>
            </a:r>
          </a:p>
        </p:txBody>
      </p:sp>
    </p:spTree>
    <p:extLst>
      <p:ext uri="{BB962C8B-B14F-4D97-AF65-F5344CB8AC3E}">
        <p14:creationId xmlns:p14="http://schemas.microsoft.com/office/powerpoint/2010/main" val="385670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49FE79-93B7-0C8F-49E9-E3AD42CA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8F7B-0F65-0641-B01D-DF5A2CB3B960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CA2D81-EE7B-F922-1598-F7D1764FC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06" y="3094795"/>
            <a:ext cx="3987194" cy="32615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2D820B-D823-497F-8753-F947F1270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174"/>
            <a:ext cx="3783334" cy="30947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53F0E-EF9C-F1DD-8044-3720EC3BC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20" y="2926081"/>
            <a:ext cx="3783333" cy="30947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6EBD2AD-E563-6F88-8BE7-ACE576B74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77081" cy="29260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B31BE91-67B5-2946-1E71-415F0EFA1DE3}"/>
              </a:ext>
            </a:extLst>
          </p:cNvPr>
          <p:cNvSpPr txBox="1"/>
          <p:nvPr/>
        </p:nvSpPr>
        <p:spPr>
          <a:xfrm>
            <a:off x="3783334" y="150689"/>
            <a:ext cx="664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Classification IA Col anormal</a:t>
            </a:r>
          </a:p>
        </p:txBody>
      </p:sp>
    </p:spTree>
    <p:extLst>
      <p:ext uri="{BB962C8B-B14F-4D97-AF65-F5344CB8AC3E}">
        <p14:creationId xmlns:p14="http://schemas.microsoft.com/office/powerpoint/2010/main" val="180845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7CF5C1-D9C2-8D09-73E0-E7CC62214DDE}"/>
              </a:ext>
            </a:extLst>
          </p:cNvPr>
          <p:cNvSpPr txBox="1"/>
          <p:nvPr/>
        </p:nvSpPr>
        <p:spPr>
          <a:xfrm>
            <a:off x="243068" y="914400"/>
            <a:ext cx="2904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r-FR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0E6EC1-203F-6315-CD20-3EA2491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8F7B-0F65-0641-B01D-DF5A2CB3B960}" type="slidenum">
              <a:rPr lang="fr-FR" smtClean="0"/>
              <a:t>9</a:t>
            </a:fld>
            <a:endParaRPr lang="fr-FR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78772D1C-C62B-BA8A-E404-88E6B09C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351"/>
            <a:ext cx="10374302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fr-FR" sz="6000" b="1" dirty="0">
                <a:solidFill>
                  <a:srgbClr val="7B26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Contre-indications   </a:t>
            </a:r>
            <a:br>
              <a:rPr lang="fr-F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80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3A359A-4EF5-D546-DF80-11265D0F7665}"/>
              </a:ext>
            </a:extLst>
          </p:cNvPr>
          <p:cNvSpPr txBox="1"/>
          <p:nvPr/>
        </p:nvSpPr>
        <p:spPr>
          <a:xfrm>
            <a:off x="134112" y="1238310"/>
            <a:ext cx="11655552" cy="501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Troubles de la coagulation (Hémopathies, traitement en cours)</a:t>
            </a:r>
          </a:p>
          <a:p>
            <a:pPr>
              <a:lnSpc>
                <a:spcPct val="300000"/>
              </a:lnSpc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Malade sous traitement anti-coagulant </a:t>
            </a:r>
          </a:p>
          <a:p>
            <a:pPr>
              <a:lnSpc>
                <a:spcPct val="300000"/>
              </a:lnSpc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-Menstrues</a:t>
            </a:r>
          </a:p>
          <a:p>
            <a:pPr>
              <a:lnSpc>
                <a:spcPct val="300000"/>
              </a:lnSpc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Suspicion de cancer du col utérin </a:t>
            </a:r>
          </a:p>
        </p:txBody>
      </p:sp>
    </p:spTree>
    <p:extLst>
      <p:ext uri="{BB962C8B-B14F-4D97-AF65-F5344CB8AC3E}">
        <p14:creationId xmlns:p14="http://schemas.microsoft.com/office/powerpoint/2010/main" val="749483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148</Words>
  <Application>Microsoft Macintosh PowerPoint</Application>
  <PresentationFormat>Grand écran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Chalkboard</vt:lpstr>
      <vt:lpstr>Tahoma</vt:lpstr>
      <vt:lpstr>Times New Roman</vt:lpstr>
      <vt:lpstr>Thème Office</vt:lpstr>
      <vt:lpstr>Indications de LEEP</vt:lpstr>
      <vt:lpstr>Définition   </vt:lpstr>
      <vt:lpstr>LEEP</vt:lpstr>
      <vt:lpstr>LEEP</vt:lpstr>
      <vt:lpstr> Indications    </vt:lpstr>
      <vt:lpstr>Présentation PowerPoint</vt:lpstr>
      <vt:lpstr>Présentation PowerPoint</vt:lpstr>
      <vt:lpstr>Présentation PowerPoint</vt:lpstr>
      <vt:lpstr> Contre-indications    </vt:lpstr>
      <vt:lpstr>Présentation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Indications de LEEP</dc:title>
  <dc:creator>Omar GASSAMA</dc:creator>
  <cp:lastModifiedBy>Omar GASSAMA</cp:lastModifiedBy>
  <cp:revision>2</cp:revision>
  <dcterms:created xsi:type="dcterms:W3CDTF">2024-05-22T09:29:30Z</dcterms:created>
  <dcterms:modified xsi:type="dcterms:W3CDTF">2025-02-05T00:49:34Z</dcterms:modified>
</cp:coreProperties>
</file>